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66" r:id="rId5"/>
    <p:sldId id="267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3DABD-2127-4A0C-AADA-A59E98A45C6E}" type="datetimeFigureOut">
              <a:rPr lang="pt-PT" smtClean="0"/>
              <a:pPr/>
              <a:t>02-12-2015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4DBD0-FC67-4A62-9F06-6BFAE183A6B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00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spc="600" dirty="0" smtClean="0"/>
              <a:t>GEOGRAFIA A</a:t>
            </a:r>
            <a:br>
              <a:rPr lang="pt-PT" spc="600" dirty="0" smtClean="0"/>
            </a:br>
            <a:r>
              <a:rPr lang="pt-PT" spc="600" dirty="0" smtClean="0"/>
              <a:t>12.º ANO</a:t>
            </a:r>
            <a:endParaRPr lang="pt-PT" spc="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3529026"/>
            <a:ext cx="8229600" cy="19002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pt-PT" sz="5400" dirty="0" err="1" smtClean="0">
                <a:solidFill>
                  <a:schemeClr val="bg1"/>
                </a:solidFill>
              </a:rPr>
              <a:t>Correção</a:t>
            </a:r>
            <a:r>
              <a:rPr lang="pt-PT" sz="5400" dirty="0" smtClean="0">
                <a:solidFill>
                  <a:schemeClr val="bg1"/>
                </a:solidFill>
              </a:rPr>
              <a:t> da 1.ª ficha de avaliação</a:t>
            </a:r>
            <a:endParaRPr lang="pt-PT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06" y="71414"/>
            <a:ext cx="8858312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 smtClean="0"/>
              <a:t>GRUPO I</a:t>
            </a:r>
          </a:p>
          <a:p>
            <a:pPr algn="just"/>
            <a:r>
              <a:rPr lang="pt-PT" b="1" dirty="0" smtClean="0"/>
              <a:t>1.</a:t>
            </a:r>
            <a:r>
              <a:rPr lang="pt-PT" dirty="0" smtClean="0"/>
              <a:t> Os conceitos de “mundialização” e “globalização” referem-se…</a:t>
            </a:r>
          </a:p>
          <a:p>
            <a:pPr lvl="0" algn="just"/>
            <a:r>
              <a:rPr lang="pt-PT" b="1" dirty="0" smtClean="0"/>
              <a:t>(a) </a:t>
            </a:r>
            <a:r>
              <a:rPr lang="pt-PT" dirty="0" smtClean="0"/>
              <a:t>… a um vasto espaço de circulação de pessoas, informações, bens, serviços e capitais.</a:t>
            </a:r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2.</a:t>
            </a:r>
            <a:r>
              <a:rPr lang="pt-PT" dirty="0" smtClean="0"/>
              <a:t> As redes de transportes, as telecomunicações, os organismos económicos intergovernamentais e as ETN são considerados…</a:t>
            </a:r>
          </a:p>
          <a:p>
            <a:pPr lvl="0" algn="just"/>
            <a:r>
              <a:rPr lang="pt-PT" b="1" dirty="0" smtClean="0"/>
              <a:t>(d) </a:t>
            </a:r>
            <a:r>
              <a:rPr lang="pt-PT" dirty="0" smtClean="0"/>
              <a:t>… suportes dos fenómenos de globalização e mundialização.</a:t>
            </a:r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3. </a:t>
            </a:r>
            <a:r>
              <a:rPr lang="pt-PT" dirty="0" smtClean="0"/>
              <a:t>As empresas transnacionais são aquelas em que…</a:t>
            </a:r>
          </a:p>
          <a:p>
            <a:pPr lvl="0" algn="just"/>
            <a:r>
              <a:rPr lang="pt-PT" b="1" dirty="0" smtClean="0"/>
              <a:t>(c) </a:t>
            </a:r>
            <a:r>
              <a:rPr lang="pt-PT" dirty="0" smtClean="0"/>
              <a:t>… as diferentes fases do processo de produção são realizadas em diferentes países.</a:t>
            </a:r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4.</a:t>
            </a:r>
            <a:r>
              <a:rPr lang="pt-PT" dirty="0" smtClean="0"/>
              <a:t> São exemplos de resistências aos fenómenos de globalização e mundialização…</a:t>
            </a:r>
          </a:p>
          <a:p>
            <a:pPr lvl="0" algn="just"/>
            <a:r>
              <a:rPr lang="pt-PT" b="1" dirty="0" smtClean="0"/>
              <a:t>(c) </a:t>
            </a:r>
            <a:r>
              <a:rPr lang="pt-PT" dirty="0" smtClean="0"/>
              <a:t>... as opções (a) e (b) estão </a:t>
            </a:r>
            <a:r>
              <a:rPr lang="pt-PT" dirty="0" err="1" smtClean="0"/>
              <a:t>corretas</a:t>
            </a:r>
            <a:r>
              <a:rPr lang="pt-PT" dirty="0" smtClean="0"/>
              <a:t>.</a:t>
            </a:r>
          </a:p>
          <a:p>
            <a:pPr lvl="0" algn="just"/>
            <a:endParaRPr lang="pt-PT" dirty="0" smtClean="0"/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GRUPO II</a:t>
            </a:r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1.</a:t>
            </a:r>
            <a:r>
              <a:rPr lang="pt-PT" dirty="0" smtClean="0"/>
              <a:t> A Cortina de Ferro corresponde à fronteira simbólica, surgida na Europa, depois da II Guerra Mundial, dividindo-a nos blocos…</a:t>
            </a:r>
          </a:p>
          <a:p>
            <a:pPr lvl="0" algn="just"/>
            <a:r>
              <a:rPr lang="pt-PT" b="1" dirty="0" smtClean="0"/>
              <a:t>(c)</a:t>
            </a:r>
            <a:r>
              <a:rPr lang="pt-PT" dirty="0" smtClean="0"/>
              <a:t>... Ocidental de influência capitalista e outro de Leste de influência comunista.</a:t>
            </a:r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2.</a:t>
            </a:r>
            <a:r>
              <a:rPr lang="pt-PT" dirty="0" smtClean="0"/>
              <a:t> Em termos económicos, sociais e políticos o que distinguia os EUA da URSS era respectivamente…</a:t>
            </a:r>
          </a:p>
          <a:p>
            <a:pPr lvl="0" algn="just"/>
            <a:r>
              <a:rPr lang="pt-PT" b="1" dirty="0" smtClean="0"/>
              <a:t>(d) </a:t>
            </a:r>
            <a:r>
              <a:rPr lang="pt-PT" dirty="0" smtClean="0"/>
              <a:t>… o capitalismo, uma sociedade centralizada e o regime de partido único.</a:t>
            </a:r>
          </a:p>
          <a:p>
            <a:pPr lvl="0" algn="just"/>
            <a:endParaRPr lang="pt-PT" dirty="0" smtClean="0"/>
          </a:p>
          <a:p>
            <a:pPr algn="just"/>
            <a:endParaRPr lang="pt-PT" b="1" dirty="0" smtClean="0"/>
          </a:p>
          <a:p>
            <a:pPr lvl="0" algn="just"/>
            <a:endParaRPr lang="pt-PT" dirty="0" smtClean="0"/>
          </a:p>
          <a:p>
            <a:pPr algn="just"/>
            <a:endParaRPr lang="pt-PT" b="1" dirty="0" smtClean="0"/>
          </a:p>
          <a:p>
            <a:pPr marL="342900" indent="-342900" algn="just"/>
            <a:endParaRPr lang="pt-PT" dirty="0" smtClean="0"/>
          </a:p>
          <a:p>
            <a:pPr marL="342900" indent="-342900" algn="just"/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06" y="-24"/>
            <a:ext cx="88583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3.</a:t>
            </a:r>
            <a:r>
              <a:rPr lang="pt-PT" dirty="0" smtClean="0"/>
              <a:t> A rápida reconstrução da Europa ocorrida depois da II Guerra Mundial ficou a dever-se, entre outras razões…</a:t>
            </a:r>
          </a:p>
          <a:p>
            <a:pPr lvl="0" algn="just"/>
            <a:r>
              <a:rPr lang="pt-PT" b="1" dirty="0" smtClean="0"/>
              <a:t>(d) </a:t>
            </a:r>
            <a:r>
              <a:rPr lang="pt-PT" dirty="0" smtClean="0"/>
              <a:t>... ao Plano </a:t>
            </a:r>
            <a:r>
              <a:rPr lang="pt-PT" dirty="0" err="1" smtClean="0"/>
              <a:t>Marshall</a:t>
            </a:r>
            <a:r>
              <a:rPr lang="pt-PT" dirty="0" smtClean="0"/>
              <a:t>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4.</a:t>
            </a:r>
            <a:r>
              <a:rPr lang="pt-PT" dirty="0" smtClean="0"/>
              <a:t> Uma </a:t>
            </a:r>
            <a:r>
              <a:rPr lang="pt-PT" dirty="0" err="1" smtClean="0"/>
              <a:t>caraterística</a:t>
            </a:r>
            <a:r>
              <a:rPr lang="pt-PT" dirty="0" smtClean="0"/>
              <a:t> fundamental do período da Guerra Fria </a:t>
            </a:r>
            <a:r>
              <a:rPr lang="pt-PT" dirty="0" err="1" smtClean="0"/>
              <a:t>refletiu-se</a:t>
            </a:r>
            <a:r>
              <a:rPr lang="pt-PT" dirty="0" smtClean="0"/>
              <a:t> no plano militar através…</a:t>
            </a:r>
          </a:p>
          <a:p>
            <a:pPr lvl="0" algn="just"/>
            <a:r>
              <a:rPr lang="pt-PT" b="1" dirty="0" smtClean="0"/>
              <a:t>(c) </a:t>
            </a:r>
            <a:r>
              <a:rPr lang="pt-PT" dirty="0" smtClean="0"/>
              <a:t>… da oposição Pacto do Atlântico </a:t>
            </a:r>
            <a:r>
              <a:rPr lang="pt-PT" i="1" dirty="0" smtClean="0"/>
              <a:t>versus </a:t>
            </a:r>
            <a:r>
              <a:rPr lang="pt-PT" dirty="0" smtClean="0"/>
              <a:t>Pacto de Varsóvia.</a:t>
            </a:r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5.</a:t>
            </a:r>
            <a:r>
              <a:rPr lang="pt-PT" dirty="0" smtClean="0"/>
              <a:t> No período da Guerra Fria cada superpotência não se queria deixar ultrapassar pela outra tendo definido bilateralmente…</a:t>
            </a:r>
          </a:p>
          <a:p>
            <a:pPr lvl="0" algn="just"/>
            <a:r>
              <a:rPr lang="pt-PT" b="1" dirty="0" smtClean="0"/>
              <a:t>( b) </a:t>
            </a:r>
            <a:r>
              <a:rPr lang="pt-PT" dirty="0" smtClean="0"/>
              <a:t>… estratégias de dissuasão nuclear e estratégias </a:t>
            </a:r>
            <a:r>
              <a:rPr lang="pt-PT" dirty="0" err="1" smtClean="0"/>
              <a:t>indiretas</a:t>
            </a:r>
            <a:r>
              <a:rPr lang="pt-PT" dirty="0" smtClean="0"/>
              <a:t> como as manobras de agitação, manobras diplomáticas e guerras por delegação.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6.</a:t>
            </a:r>
            <a:r>
              <a:rPr lang="pt-PT" dirty="0" smtClean="0"/>
              <a:t> O Japão durante o período em que o mundo era bipolar modernizou-se à custa…</a:t>
            </a:r>
          </a:p>
          <a:p>
            <a:pPr lvl="0" algn="just"/>
            <a:r>
              <a:rPr lang="pt-PT" b="1" dirty="0" smtClean="0"/>
              <a:t>( a) </a:t>
            </a:r>
            <a:r>
              <a:rPr lang="pt-PT" dirty="0" smtClean="0"/>
              <a:t>… do Plano </a:t>
            </a:r>
            <a:r>
              <a:rPr lang="pt-PT" dirty="0" err="1" smtClean="0"/>
              <a:t>Dodge</a:t>
            </a:r>
            <a:r>
              <a:rPr lang="pt-PT" dirty="0" smtClean="0"/>
              <a:t> e das excelentes qualificações humanas.</a:t>
            </a:r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7.</a:t>
            </a:r>
            <a:r>
              <a:rPr lang="pt-PT" dirty="0" smtClean="0"/>
              <a:t> Houve uma Terceira Via (Um movimento) que não alinhou com EUA e URSS e que pretendiam…</a:t>
            </a:r>
          </a:p>
          <a:p>
            <a:pPr lvl="0" algn="just"/>
            <a:r>
              <a:rPr lang="pt-PT" b="1" dirty="0" smtClean="0"/>
              <a:t>(c) </a:t>
            </a:r>
            <a:r>
              <a:rPr lang="pt-PT" dirty="0" smtClean="0"/>
              <a:t>… permanecer neutrais e imbuídos de um sentido anticolonialista.</a:t>
            </a:r>
          </a:p>
          <a:p>
            <a:pPr lvl="0" algn="just"/>
            <a:endParaRPr lang="pt-PT" dirty="0" smtClean="0"/>
          </a:p>
          <a:p>
            <a:pPr lvl="0" algn="just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06" y="71414"/>
            <a:ext cx="8786874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 smtClean="0"/>
              <a:t>GRUPO III</a:t>
            </a:r>
          </a:p>
          <a:p>
            <a:pPr algn="just"/>
            <a:r>
              <a:rPr lang="pt-PT" b="1" dirty="0" smtClean="0"/>
              <a:t>1.</a:t>
            </a:r>
            <a:r>
              <a:rPr lang="pt-PT" dirty="0" smtClean="0"/>
              <a:t> Os mapas mundiais – político-militar, económico e social - ainda se encontram </a:t>
            </a:r>
            <a:r>
              <a:rPr lang="pt-PT" dirty="0" err="1" smtClean="0"/>
              <a:t>atualmente</a:t>
            </a:r>
            <a:r>
              <a:rPr lang="pt-PT" dirty="0" smtClean="0"/>
              <a:t> em reconfiguração, sendo o epicentro desta alteração o continente…</a:t>
            </a:r>
          </a:p>
          <a:p>
            <a:pPr lvl="0" algn="just"/>
            <a:r>
              <a:rPr lang="pt-PT" b="1" dirty="0" smtClean="0"/>
              <a:t>(b) </a:t>
            </a:r>
            <a:r>
              <a:rPr lang="pt-PT" dirty="0" smtClean="0"/>
              <a:t>… europeu.</a:t>
            </a:r>
          </a:p>
          <a:p>
            <a:pPr lvl="0" algn="just"/>
            <a:endParaRPr lang="pt-PT" dirty="0" smtClean="0"/>
          </a:p>
          <a:p>
            <a:pPr algn="just"/>
            <a:r>
              <a:rPr lang="pt-PT" b="1" dirty="0" smtClean="0"/>
              <a:t>2.</a:t>
            </a:r>
            <a:r>
              <a:rPr lang="pt-PT" dirty="0" smtClean="0"/>
              <a:t> A averiguação e clarificação quantitativa do “poderio” militar, sendo particularmente difícil, é conseguida tendo em conta as seguintes vertentes…</a:t>
            </a:r>
          </a:p>
          <a:p>
            <a:pPr algn="just"/>
            <a:r>
              <a:rPr lang="pt-PT" b="1" dirty="0" smtClean="0"/>
              <a:t>(d) </a:t>
            </a:r>
            <a:r>
              <a:rPr lang="pt-PT" dirty="0" smtClean="0"/>
              <a:t>… as opções (a) e (c) estão </a:t>
            </a:r>
            <a:r>
              <a:rPr lang="pt-PT" dirty="0" err="1" smtClean="0"/>
              <a:t>corretas</a:t>
            </a:r>
            <a:endParaRPr lang="pt-PT" dirty="0" smtClean="0"/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GRUPO IV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>
                <a:ea typeface="Times New Roman" pitchFamily="18" charset="0"/>
                <a:cs typeface="Arial" pitchFamily="34" charset="0"/>
              </a:rPr>
              <a:t>1.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 O cenário do pós-guerra fez ressurgir, de um modo mais vincado, as preocupações humanitárias, que levaram à criação de Organizações Internacionais vocacionadas…</a:t>
            </a:r>
            <a:endParaRPr lang="pt-PT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>
                <a:ea typeface="Times New Roman" pitchFamily="18" charset="0"/>
                <a:cs typeface="Arial" pitchFamily="34" charset="0"/>
              </a:rPr>
              <a:t>(b) 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… para a promoção da paz mundial, o predomínio do direito e o progresso social. </a:t>
            </a:r>
            <a:endParaRPr lang="pt-PT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pt-PT" b="1" dirty="0" smtClean="0"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>
                <a:ea typeface="Times New Roman" pitchFamily="18" charset="0"/>
                <a:cs typeface="Arial" pitchFamily="34" charset="0"/>
              </a:rPr>
              <a:t>2.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 O princípio da especificidade das Organizações Internacionais…</a:t>
            </a:r>
            <a:endParaRPr lang="pt-PT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>
                <a:ea typeface="Times New Roman" pitchFamily="18" charset="0"/>
                <a:cs typeface="Arial" pitchFamily="34" charset="0"/>
              </a:rPr>
              <a:t>(d) 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… impede a actuação das mesmas noutros domínios que se afastem dos pressupostos da sua constituição</a:t>
            </a:r>
            <a:r>
              <a:rPr lang="pt-PT" b="1" dirty="0" smtClean="0">
                <a:ea typeface="Times New Roman" pitchFamily="18" charset="0"/>
                <a:cs typeface="Arial" pitchFamily="34" charset="0"/>
              </a:rPr>
              <a:t>.</a:t>
            </a:r>
            <a:endParaRPr lang="pt-PT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pt-PT" b="1" dirty="0" smtClean="0"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pt-PT" dirty="0" smtClean="0"/>
          </a:p>
          <a:p>
            <a:pPr algn="just"/>
            <a:endParaRPr lang="pt-PT" b="1" dirty="0" smtClean="0"/>
          </a:p>
          <a:p>
            <a:pPr lvl="0" algn="just"/>
            <a:endParaRPr lang="pt-PT" dirty="0" smtClean="0"/>
          </a:p>
          <a:p>
            <a:pPr lvl="0" algn="just"/>
            <a:endParaRPr lang="pt-PT" dirty="0" smtClean="0"/>
          </a:p>
          <a:p>
            <a:pPr lvl="0" algn="just"/>
            <a:endParaRPr lang="pt-PT" dirty="0" smtClean="0"/>
          </a:p>
          <a:p>
            <a:pPr lvl="0" algn="just"/>
            <a:endParaRPr lang="pt-PT" dirty="0" smtClean="0"/>
          </a:p>
          <a:p>
            <a:pPr lvl="0" algn="just"/>
            <a:endParaRPr lang="pt-PT" dirty="0" smtClean="0"/>
          </a:p>
          <a:p>
            <a:pPr algn="just"/>
            <a:endParaRPr lang="pt-PT" b="1" dirty="0" smtClean="0"/>
          </a:p>
          <a:p>
            <a:pPr algn="just"/>
            <a:endParaRPr lang="pt-P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14"/>
            <a:ext cx="91440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>
                <a:ea typeface="Times New Roman" pitchFamily="18" charset="0"/>
                <a:cs typeface="Arial" pitchFamily="34" charset="0"/>
              </a:rPr>
              <a:t>3.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 São exemplos de Organizações Internacionais Regionais de especificidade de intervenção económica…</a:t>
            </a:r>
            <a:endParaRPr lang="pt-PT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>
                <a:ea typeface="Times New Roman" pitchFamily="18" charset="0"/>
                <a:cs typeface="Arial" pitchFamily="34" charset="0"/>
              </a:rPr>
              <a:t>(a) 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… </a:t>
            </a:r>
            <a:r>
              <a:rPr lang="pt-PT" dirty="0" err="1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 União Europeia, a Associação Europeia de Comércio Livre e a Associação das Nações do Sudeste Asiático.</a:t>
            </a:r>
            <a:endParaRPr lang="pt-PT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pt-PT" b="1" dirty="0" smtClean="0"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>
                <a:ea typeface="Times New Roman" pitchFamily="18" charset="0"/>
                <a:cs typeface="Arial" pitchFamily="34" charset="0"/>
              </a:rPr>
              <a:t>4.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 A União Europeia é actualmente constituída por 28 estados membros como por exemplo …</a:t>
            </a:r>
            <a:endParaRPr lang="pt-PT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>
                <a:ea typeface="Times New Roman" pitchFamily="18" charset="0"/>
                <a:cs typeface="Arial" pitchFamily="34" charset="0"/>
              </a:rPr>
              <a:t> (c) </a:t>
            </a:r>
            <a:r>
              <a:rPr lang="pt-PT" dirty="0" smtClean="0">
                <a:ea typeface="Times New Roman" pitchFamily="18" charset="0"/>
                <a:cs typeface="Arial" pitchFamily="34" charset="0"/>
              </a:rPr>
              <a:t>… Portugal, França, Alemanha, Estónia, Dinamarca, Malta, Croácia, Luxemburgo, Bulgária e Finlândia.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pt-PT" b="1" dirty="0" smtClean="0"/>
              <a:t>GRUPO V</a:t>
            </a:r>
          </a:p>
          <a:p>
            <a:pPr algn="just"/>
            <a:r>
              <a:rPr lang="pt-PT" b="1" dirty="0" smtClean="0"/>
              <a:t>1.</a:t>
            </a:r>
            <a:r>
              <a:rPr lang="pt-PT" dirty="0" smtClean="0"/>
              <a:t> A importância das ONG deve-se…</a:t>
            </a:r>
          </a:p>
          <a:p>
            <a:pPr algn="just"/>
            <a:r>
              <a:rPr lang="pt-PT" b="1" dirty="0" smtClean="0"/>
              <a:t>(d)</a:t>
            </a:r>
            <a:r>
              <a:rPr lang="pt-PT" dirty="0" smtClean="0"/>
              <a:t> … ao reconhecimento interno do Estado, de cuja jurisdição dependem, e ao seu estatuto internacional.</a:t>
            </a:r>
          </a:p>
          <a:p>
            <a:pPr algn="just"/>
            <a:endParaRPr lang="pt-PT" dirty="0" smtClean="0"/>
          </a:p>
          <a:p>
            <a:pPr algn="just"/>
            <a:r>
              <a:rPr lang="pt-PT" b="1" dirty="0" smtClean="0"/>
              <a:t>2.</a:t>
            </a:r>
            <a:r>
              <a:rPr lang="pt-PT" dirty="0" smtClean="0"/>
              <a:t> O contínuo estabelecimento de relações com o sector privado levado a cabo pela Cruz Vermelha tem como principais objectivos…</a:t>
            </a:r>
          </a:p>
          <a:p>
            <a:pPr marL="457200" indent="-457200" algn="just"/>
            <a:r>
              <a:rPr lang="pt-PT" b="1" dirty="0" smtClean="0"/>
              <a:t> (a) </a:t>
            </a:r>
            <a:r>
              <a:rPr lang="pt-PT" dirty="0" smtClean="0"/>
              <a:t>… formar elos de cooperação e obter recursos para as operações no terreno.</a:t>
            </a:r>
          </a:p>
          <a:p>
            <a:pPr marL="457200" indent="-457200" algn="just">
              <a:buAutoNum type="alphaLcParenBoth"/>
            </a:pPr>
            <a:endParaRPr lang="pt-PT" dirty="0" smtClean="0"/>
          </a:p>
          <a:p>
            <a:pPr algn="just"/>
            <a:r>
              <a:rPr lang="pt-PT" b="1" dirty="0" smtClean="0"/>
              <a:t>3.</a:t>
            </a:r>
            <a:r>
              <a:rPr lang="pt-PT" dirty="0" smtClean="0"/>
              <a:t> Actualmente, as acções directas de intervenção da Greenpeace representam apenas uma das várias estratégias de trabalho já que a sua atenção está, cada vez mais, canalizada para …</a:t>
            </a:r>
          </a:p>
          <a:p>
            <a:pPr algn="just"/>
            <a:r>
              <a:rPr lang="pt-PT" b="1" dirty="0" smtClean="0"/>
              <a:t> (d) </a:t>
            </a:r>
            <a:r>
              <a:rPr lang="pt-PT" dirty="0" smtClean="0"/>
              <a:t>... ambas as alíneas (a) e (b) são verdadeiras.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pt-PT" b="1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734</Words>
  <Application>Microsoft Office PowerPoint</Application>
  <PresentationFormat>Apresentação no Ecrã (4:3)</PresentationFormat>
  <Paragraphs>78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GEOGRAFIA A 12.º ANO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Diogo</dc:creator>
  <cp:lastModifiedBy>Manuel António Brandão Pires Leite</cp:lastModifiedBy>
  <cp:revision>64</cp:revision>
  <dcterms:created xsi:type="dcterms:W3CDTF">2013-11-06T18:41:04Z</dcterms:created>
  <dcterms:modified xsi:type="dcterms:W3CDTF">2015-12-02T08:41:01Z</dcterms:modified>
</cp:coreProperties>
</file>